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20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799EAA93-E37B-4F32-9630-104604B3206C}" type="datetimeFigureOut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4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4E54A528-3C33-4C7E-9BB5-165A4A8D9B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4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4A528-3C33-4C7E-9BB5-165A4A8D9B3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27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C25C-A6E6-4BFD-90F8-0C612D71416C}" type="datetime1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B3C8-B7FE-420E-AD8C-9B6385D9F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09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21FF-6659-4E13-9B2C-EF248468696F}" type="datetime1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B3C8-B7FE-420E-AD8C-9B6385D9F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39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16C2-2545-4E25-BE01-1E3C3A33AA27}" type="datetime1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B3C8-B7FE-420E-AD8C-9B6385D9F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35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DF20-8E17-4F0F-9D7D-9C0B3537EEA8}" type="datetime1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B3C8-B7FE-420E-AD8C-9B6385D9F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29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EE9B-C296-4CD3-8351-9B3370F6C570}" type="datetime1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B3C8-B7FE-420E-AD8C-9B6385D9F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9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CCE0-5A8D-4782-824E-41123DED70C6}" type="datetime1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B3C8-B7FE-420E-AD8C-9B6385D9F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2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01E5-8B45-471F-BAD6-9AAE113A5D20}" type="datetime1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B3C8-B7FE-420E-AD8C-9B6385D9F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46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9215-5E59-401D-A369-95608E5B5E98}" type="datetime1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B3C8-B7FE-420E-AD8C-9B6385D9F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44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02F51-EEA2-488D-B969-0386947BD6FE}" type="datetime1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B3C8-B7FE-420E-AD8C-9B6385D9F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23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0F91-8300-4206-A4E2-D23FB925A41F}" type="datetime1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B3C8-B7FE-420E-AD8C-9B6385D9F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96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0CCB-84F3-4BF4-8524-963ACD6D526D}" type="datetime1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B3C8-B7FE-420E-AD8C-9B6385D9F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14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0B09D-F32B-4419-B25F-1AF0C23DC9A8}" type="datetime1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2B3C8-B7FE-420E-AD8C-9B6385D9F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9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cw.mit.edu/courses/nuclear-engineering/22-51-quantum-theory-of-radiation-interactions-fall-2012/lecture-notes/MIT22_51F12_Ch3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1" y="0"/>
            <a:ext cx="7886700" cy="723445"/>
          </a:xfrm>
        </p:spPr>
        <p:txBody>
          <a:bodyPr/>
          <a:lstStyle/>
          <a:p>
            <a:pPr algn="ctr"/>
            <a:r>
              <a:rPr lang="ja-JP" altLang="en-US" dirty="0"/>
              <a:t>量子論の公理系</a:t>
            </a:r>
            <a:r>
              <a:rPr lang="ja-JP" altLang="en-US" sz="2200" dirty="0"/>
              <a:t>（簡略）　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4"/>
              <p:cNvSpPr>
                <a:spLocks noGrp="1"/>
              </p:cNvSpPr>
              <p:nvPr>
                <p:ph idx="1"/>
              </p:nvPr>
            </p:nvSpPr>
            <p:spPr>
              <a:xfrm>
                <a:off x="164895" y="905690"/>
                <a:ext cx="8814209" cy="5808617"/>
              </a:xfrm>
            </p:spPr>
            <p:txBody>
              <a:bodyPr>
                <a:noAutofit/>
              </a:bodyPr>
              <a:lstStyle/>
              <a:p>
                <a:pPr marL="514350" indent="-514350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ja-JP" altLang="en-US" sz="4000" dirty="0"/>
                  <a:t>ヒルベルト空間における状態ベクトル</a:t>
                </a:r>
                <a:endParaRPr lang="en-US" altLang="ja-JP" sz="4000" dirty="0"/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eriod"/>
                </a:pPr>
                <a:r>
                  <a:rPr lang="ja-JP" altLang="en-US" sz="4000" dirty="0"/>
                  <a:t>エルミート演算子で導かれる可観測量</a:t>
                </a:r>
                <a:endParaRPr lang="en-US" altLang="ja-JP" sz="4000" dirty="0"/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ja-JP" altLang="en-US" sz="4000" dirty="0"/>
                  <a:t>ボルンの確率規則</a:t>
                </a:r>
                <a:endParaRPr kumimoji="1" lang="en-US" altLang="ja-JP" sz="4000" dirty="0"/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eriod" startAt="4"/>
                </a:pPr>
                <a:r>
                  <a:rPr lang="ja-JP" altLang="en-US" sz="4000" dirty="0"/>
                  <a:t>収縮（</a:t>
                </a:r>
                <a:r>
                  <a:rPr lang="en-US" altLang="ja-JP" sz="4000" dirty="0"/>
                  <a:t>collapse</a:t>
                </a:r>
                <a:r>
                  <a:rPr lang="ja-JP" altLang="en-US" sz="4000" dirty="0"/>
                  <a:t>）</a:t>
                </a:r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eriod" startAt="4"/>
                </a:pPr>
                <a:r>
                  <a:rPr kumimoji="1" lang="ja-JP" altLang="en-US" sz="4000" dirty="0"/>
                  <a:t>時間発展（</a:t>
                </a:r>
                <a:r>
                  <a:rPr lang="en-US" altLang="ja-JP" sz="4000" dirty="0"/>
                  <a:t>time evolution</a:t>
                </a:r>
                <a:r>
                  <a:rPr kumimoji="1" lang="ja-JP" altLang="en-US" sz="4000" dirty="0"/>
                  <a:t>）</a:t>
                </a:r>
                <a:endParaRPr kumimoji="1" lang="en-US" altLang="ja-JP" sz="4000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kumimoji="1" lang="ja-JP" altLang="en-US" sz="4000" dirty="0"/>
                  <a:t>　　　　</a:t>
                </a:r>
                <a:r>
                  <a:rPr lang="en-US" altLang="ja-JP" sz="4000" dirty="0"/>
                  <a:t> </a:t>
                </a:r>
                <a14:m>
                  <m:oMath xmlns:m="http://schemas.openxmlformats.org/officeDocument/2006/math">
                    <m:r>
                      <a:rPr lang="en-US" altLang="ja-JP" sz="4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ja-JP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ℏ</m:t>
                    </m:r>
                    <m:f>
                      <m:fPr>
                        <m:ctrlPr>
                          <a:rPr lang="en-US" altLang="ja-JP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altLang="ja-JP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d>
                      <m:dPr>
                        <m:begChr m:val=""/>
                        <m:endChr m:val="⟩"/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altLang="ja-JP" sz="4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4000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  <m:d>
                              <m:dPr>
                                <m:ctrlPr>
                                  <a:rPr lang="en-US" altLang="ja-JP" sz="4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ja-JP" altLang="en-US" sz="4000" i="1" dirty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d>
                    <m:r>
                      <a:rPr lang="en-US" altLang="ja-JP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altLang="ja-JP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</m:acc>
                    <m:d>
                      <m:dPr>
                        <m:begChr m:val=""/>
                        <m:endChr m:val="⟩"/>
                        <m:ctrlPr>
                          <a:rPr lang="en-US" altLang="ja-JP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altLang="ja-JP" sz="4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4000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  <m:d>
                              <m:dPr>
                                <m:ctrlPr>
                                  <a:rPr lang="en-US" altLang="ja-JP" sz="40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4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d>
                    <m:r>
                      <a:rPr lang="en-US" altLang="ja-JP" sz="4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1" lang="en-US" altLang="ja-JP" sz="4000" dirty="0"/>
              </a:p>
            </p:txBody>
          </p:sp>
        </mc:Choice>
        <mc:Fallback xmlns="">
          <p:sp>
            <p:nvSpPr>
              <p:cNvPr id="5" name="コンテンツ プレースホルダー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4895" y="905690"/>
                <a:ext cx="8814209" cy="5808617"/>
              </a:xfrm>
              <a:blipFill>
                <a:blip r:embed="rId3"/>
                <a:stretch>
                  <a:fillRect l="-2490" t="-1471" r="-18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9692132-2DCE-4998-B906-3C90974D1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31745"/>
            <a:ext cx="2057400" cy="365125"/>
          </a:xfrm>
        </p:spPr>
        <p:txBody>
          <a:bodyPr/>
          <a:lstStyle/>
          <a:p>
            <a:fld id="{CCC2B3C8-B7FE-420E-AD8C-9B6385D9F9A2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98A862D-936B-49B0-9A25-BF67F4DE6284}"/>
              </a:ext>
            </a:extLst>
          </p:cNvPr>
          <p:cNvSpPr txBox="1"/>
          <p:nvPr/>
        </p:nvSpPr>
        <p:spPr>
          <a:xfrm>
            <a:off x="0" y="20582"/>
            <a:ext cx="10198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/>
              <a:t>Jun </a:t>
            </a:r>
            <a:r>
              <a:rPr kumimoji="1" lang="en-US" altLang="ja-JP" sz="1000" dirty="0"/>
              <a:t>Saito, rev.3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08985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951E5A-E259-480B-8873-5A9F21ECB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0"/>
            <a:ext cx="7886700" cy="576198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dirty="0"/>
              <a:t>量子論の公理系</a:t>
            </a:r>
            <a:r>
              <a:rPr lang="ja-JP" altLang="en-US" sz="2200" dirty="0"/>
              <a:t>（詳細）　</a:t>
            </a:r>
            <a:r>
              <a:rPr lang="ja-JP" altLang="en-US" sz="1600" dirty="0"/>
              <a:t>元資料は</a:t>
            </a:r>
            <a:r>
              <a:rPr lang="ja-JP" altLang="en-US" sz="1600" dirty="0">
                <a:hlinkClick r:id="rId2"/>
              </a:rPr>
              <a:t>ここ</a:t>
            </a:r>
            <a:endParaRPr kumimoji="1" lang="ja-JP" altLang="en-US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D5E6F7E-9B4F-4329-81A3-0CE93D0497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1626" y="594988"/>
                <a:ext cx="8780745" cy="6263012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lnSpc>
                    <a:spcPct val="120000"/>
                  </a:lnSpc>
                  <a:buFont typeface="+mj-lt"/>
                  <a:buAutoNum type="arabicPeriod"/>
                </a:pPr>
                <a:r>
                  <a:rPr lang="ja-JP" altLang="en-US" sz="1800" dirty="0"/>
                  <a:t>或る量子系の様々な物理的特性（エネルギー、位置、運動量など）は、その量子系の</a:t>
                </a:r>
                <a:r>
                  <a:rPr lang="ja-JP" altLang="en-US" sz="1800" dirty="0">
                    <a:solidFill>
                      <a:srgbClr val="FF0000"/>
                    </a:solidFill>
                  </a:rPr>
                  <a:t>状態ベクトル</a:t>
                </a:r>
                <a14:m>
                  <m:oMath xmlns:m="http://schemas.openxmlformats.org/officeDocument/2006/math">
                    <m:r>
                      <a:rPr lang="en-US" altLang="ja-JP" sz="1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ja-JP" sz="1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altLang="ja-JP" sz="1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ja-JP" altLang="en-US" sz="1800" dirty="0"/>
                  <a:t>によって完全に定められる。状態ベクトルは、無限次元複素ベクトル空間である</a:t>
                </a:r>
                <a:r>
                  <a:rPr lang="ja-JP" altLang="en-US" sz="1800" dirty="0">
                    <a:solidFill>
                      <a:srgbClr val="FF0000"/>
                    </a:solidFill>
                  </a:rPr>
                  <a:t>ヒルベルト空間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1800" dirty="0">
                        <a:solidFill>
                          <a:srgbClr val="FF0000"/>
                        </a:solidFill>
                        <a:latin typeface="Lucida Calligraphy" panose="03010101010101010101" pitchFamily="66" charset="0"/>
                      </a:rPr>
                      <m:t>H</m:t>
                    </m:r>
                  </m:oMath>
                </a14:m>
                <a:r>
                  <a:rPr lang="ja-JP" altLang="en-US" sz="1800" dirty="0"/>
                  <a:t>の一つの元である。</a:t>
                </a:r>
                <a:endParaRPr lang="en-US" altLang="ja-JP" sz="1800" dirty="0"/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eriod"/>
                </a:pPr>
                <a:r>
                  <a:rPr lang="ja-JP" altLang="en-US" sz="1800" dirty="0"/>
                  <a:t>物理的特性の可観測量</a:t>
                </a:r>
                <a14:m>
                  <m:oMath xmlns:m="http://schemas.openxmlformats.org/officeDocument/2006/math">
                    <m:r>
                      <a:rPr lang="en-US" altLang="ja-JP" sz="180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ja-JP" sz="18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1800" dirty="0"/>
                  <a:t>は、ヒルベルト空間</a:t>
                </a:r>
                <a:r>
                  <a:rPr lang="en-US" altLang="ja-JP" sz="1800" dirty="0">
                    <a:latin typeface="Lucida Calligraphy" panose="03010101010101010101" pitchFamily="66" charset="0"/>
                  </a:rPr>
                  <a:t>H</a:t>
                </a:r>
                <a:r>
                  <a:rPr lang="ja-JP" altLang="en-US" sz="1800" dirty="0"/>
                  <a:t>上の</a:t>
                </a:r>
                <a:r>
                  <a:rPr lang="ja-JP" altLang="en-US" sz="1800" dirty="0">
                    <a:solidFill>
                      <a:srgbClr val="FF0000"/>
                    </a:solidFill>
                  </a:rPr>
                  <a:t>エルミート演算子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ja-JP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ja-JP" altLang="en-US" sz="1800" dirty="0"/>
                  <a:t>によって表される。則ち、</a:t>
                </a:r>
                <a:r>
                  <a:rPr lang="en-US" altLang="ja-JP" sz="1800" dirty="0"/>
                  <a:t> </a:t>
                </a:r>
                <a:r>
                  <a:rPr lang="ja-JP" altLang="en-US" sz="1800" dirty="0"/>
                  <a:t>演算子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ja-JP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1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ja-JP" altLang="en-US" sz="1800" dirty="0"/>
                  <a:t>の複数の固有値が、</a:t>
                </a:r>
                <a:r>
                  <a:rPr lang="ja-JP" altLang="en-US" sz="1800" dirty="0">
                    <a:solidFill>
                      <a:srgbClr val="FF0000"/>
                    </a:solidFill>
                  </a:rPr>
                  <a:t>可観測量</a:t>
                </a:r>
                <a14:m>
                  <m:oMath xmlns:m="http://schemas.openxmlformats.org/officeDocument/2006/math">
                    <m:r>
                      <a:rPr lang="en-US" altLang="ja-JP" sz="1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ja-JP" altLang="en-US" sz="1800" dirty="0"/>
                  <a:t>の候補の値である。</a:t>
                </a:r>
                <a:endParaRPr lang="en-US" altLang="ja-JP" sz="1800" dirty="0"/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eriod"/>
                </a:pPr>
                <a:r>
                  <a:rPr lang="ja-JP" altLang="en-US" sz="1800" dirty="0"/>
                  <a:t>或る量子系の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ja-JP" altLang="en-US" sz="1800" dirty="0"/>
                      <m:t>一つの状態を</m:t>
                    </m:r>
                    <m:r>
                      <a:rPr lang="en-US" altLang="ja-JP" sz="1800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ja-JP" sz="1800" i="1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altLang="ja-JP" sz="1800" i="1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ja-JP" altLang="en-US" sz="1800" dirty="0"/>
                  <a:t>とし、</a:t>
                </a:r>
                <a:r>
                  <a:rPr lang="en-US" altLang="ja-JP" sz="1800" dirty="0"/>
                  <a:t> </a:t>
                </a:r>
                <a:r>
                  <a:rPr lang="ja-JP" altLang="en-US" sz="1800" dirty="0"/>
                  <a:t>それとは別の状態を</a:t>
                </a:r>
                <a14:m>
                  <m:oMath xmlns:m="http://schemas.openxmlformats.org/officeDocument/2006/math">
                    <m:r>
                      <a:rPr lang="en-US" altLang="ja-JP" sz="1800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ja-JP" altLang="en-US" sz="1800" i="1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altLang="ja-JP" sz="1800" i="1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ja-JP" altLang="en-US" sz="1800" dirty="0"/>
                  <a:t>としたとき、状態</a:t>
                </a:r>
                <a14:m>
                  <m:oMath xmlns:m="http://schemas.openxmlformats.org/officeDocument/2006/math">
                    <m:r>
                      <a:rPr lang="en-US" altLang="ja-JP" sz="1800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ja-JP" altLang="en-US" sz="1800" i="1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altLang="ja-JP" sz="1800" i="1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ja-JP" altLang="en-US" sz="1800" dirty="0"/>
                  <a:t>の中に状態</a:t>
                </a:r>
                <a14:m>
                  <m:oMath xmlns:m="http://schemas.openxmlformats.org/officeDocument/2006/math">
                    <m:r>
                      <a:rPr lang="en-US" altLang="ja-JP" sz="1800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ja-JP" sz="1800" i="1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altLang="ja-JP" sz="1800" i="1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ja-JP" altLang="en-US" sz="1800" dirty="0"/>
                  <a:t>を見いだす確率</a:t>
                </a:r>
                <a14:m>
                  <m:oMath xmlns:m="http://schemas.openxmlformats.org/officeDocument/2006/math">
                    <m:r>
                      <a:rPr lang="en-US" altLang="ja-JP" sz="18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ja-JP" sz="1800" b="0" i="1" smtClean="0">
                        <a:latin typeface="Cambria Math" panose="02040503050406030204" pitchFamily="18" charset="0"/>
                      </a:rPr>
                      <m:t>(|</m:t>
                    </m:r>
                    <m:r>
                      <a:rPr lang="en-US" altLang="ja-JP" sz="1800" b="0" i="1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altLang="ja-JP" sz="1800" i="1">
                        <a:latin typeface="Cambria Math" panose="02040503050406030204" pitchFamily="18" charset="0"/>
                      </a:rPr>
                      <m:t>⟩</m:t>
                    </m:r>
                    <m:r>
                      <a:rPr lang="en-US" altLang="ja-JP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ja-JP" sz="1800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ja-JP" altLang="en-US" sz="1800" i="1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altLang="ja-JP" sz="1800" i="1">
                        <a:latin typeface="Cambria Math" panose="02040503050406030204" pitchFamily="18" charset="0"/>
                      </a:rPr>
                      <m:t>⟩</m:t>
                    </m:r>
                    <m:r>
                      <a:rPr lang="en-US" altLang="ja-JP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ja-JP" altLang="en-US" sz="1800" dirty="0"/>
                  <a:t>が、</a:t>
                </a:r>
                <a:r>
                  <a:rPr lang="en-US" altLang="ja-JP" sz="1800" dirty="0"/>
                  <a:t> </a:t>
                </a:r>
                <a14:m>
                  <m:oMath xmlns:m="http://schemas.openxmlformats.org/officeDocument/2006/math">
                    <m:r>
                      <a:rPr lang="en-US" altLang="ja-JP" sz="18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ja-JP" sz="1800" i="1">
                        <a:latin typeface="Cambria Math" panose="02040503050406030204" pitchFamily="18" charset="0"/>
                      </a:rPr>
                      <m:t>(|</m:t>
                    </m:r>
                    <m:r>
                      <a:rPr lang="en-US" altLang="ja-JP" sz="1800" i="1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altLang="ja-JP" sz="1800" i="1">
                        <a:latin typeface="Cambria Math" panose="02040503050406030204" pitchFamily="18" charset="0"/>
                      </a:rPr>
                      <m:t>⟩,|</m:t>
                    </m:r>
                    <m:r>
                      <a:rPr lang="ja-JP" altLang="en-US" sz="1800" i="1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altLang="ja-JP" sz="1800" i="1">
                        <a:latin typeface="Cambria Math" panose="02040503050406030204" pitchFamily="18" charset="0"/>
                      </a:rPr>
                      <m:t>⟩)</m:t>
                    </m:r>
                    <m:r>
                      <a:rPr lang="en-US" altLang="ja-JP" sz="18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18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altLang="ja-JP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ja-JP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⟨"/>
                                <m:endChr m:val="⟩"/>
                                <m:ctrlPr>
                                  <a:rPr lang="en-US" altLang="ja-JP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1800" i="1">
                                    <a:latin typeface="Cambria Math" panose="02040503050406030204" pitchFamily="18" charset="0"/>
                                  </a:rPr>
                                  <m:t>𝜓</m:t>
                                </m:r>
                              </m:e>
                              <m:e>
                                <m:r>
                                  <a:rPr lang="ja-JP" altLang="en-US" sz="1800" i="1"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altLang="ja-JP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sz="1800" dirty="0"/>
                  <a:t>という、内積の絶対値の二乗として与えられる。また、演算子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ja-JP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1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ja-JP" altLang="en-US" sz="1800" dirty="0"/>
                  <a:t>が、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ja-JP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1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d>
                      <m:dPr>
                        <m:begChr m:val="|"/>
                        <m:endChr m:val="⟩"/>
                        <m:ctrlPr>
                          <a:rPr lang="en-US" altLang="ja-JP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ja-JP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sz="18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begChr m:val="|"/>
                        <m:endChr m:val="⟩"/>
                        <m:ctrlPr>
                          <a:rPr lang="en-US" altLang="ja-JP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ja-JP" altLang="en-US" sz="1800" dirty="0"/>
                  <a:t>の様に固有状態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⟩"/>
                        <m:ctrlPr>
                          <a:rPr lang="en-US" altLang="ja-JP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ja-JP" altLang="en-US" sz="1800" dirty="0"/>
                  <a:t>と固有値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sz="18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ja-JP" altLang="en-US" sz="1800" dirty="0"/>
                  <a:t>を持つとき、或る量子系の状態</a:t>
                </a:r>
                <a14:m>
                  <m:oMath xmlns:m="http://schemas.openxmlformats.org/officeDocument/2006/math">
                    <m:r>
                      <a:rPr lang="en-US" altLang="ja-JP" sz="1800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ja-JP" sz="1800" i="1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altLang="ja-JP" sz="1800" i="1">
                        <a:latin typeface="Cambria Math" panose="02040503050406030204" pitchFamily="18" charset="0"/>
                      </a:rPr>
                      <m:t>⟩</m:t>
                    </m:r>
                  </m:oMath>
                </a14:m>
                <a:r>
                  <a:rPr lang="ja-JP" altLang="en-US" sz="1800" dirty="0"/>
                  <a:t>に対して可観測量</a:t>
                </a:r>
                <a14:m>
                  <m:oMath xmlns:m="http://schemas.openxmlformats.org/officeDocument/2006/math">
                    <m:r>
                      <a:rPr lang="en-US" altLang="ja-JP" sz="18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ja-JP" altLang="en-US" sz="1800" dirty="0"/>
                  <a:t>の測定を行った際に、測定値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sz="18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ja-JP" altLang="en-US" sz="1800" dirty="0"/>
                  <a:t>が得られる確率</a:t>
                </a:r>
                <a14:m>
                  <m:oMath xmlns:m="http://schemas.openxmlformats.org/officeDocument/2006/math">
                    <m:r>
                      <a:rPr lang="en-US" altLang="ja-JP" sz="18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ja-JP" sz="18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ja-JP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sz="18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ja-JP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ja-JP" altLang="en-US" sz="1800" dirty="0"/>
                  <a:t>は、</a:t>
                </a:r>
                <a14:m>
                  <m:oMath xmlns:m="http://schemas.openxmlformats.org/officeDocument/2006/math">
                    <m:r>
                      <a:rPr lang="en-US" altLang="ja-JP" sz="18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altLang="ja-JP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ja-JP" sz="1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altLang="ja-JP" sz="1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ja-JP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⟨"/>
                                <m:endChr m:val="⟩"/>
                                <m:ctrlPr>
                                  <a:rPr lang="en-US" altLang="ja-JP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18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US" altLang="ja-JP" sz="1800" i="1">
                                    <a:latin typeface="Cambria Math" panose="02040503050406030204" pitchFamily="18" charset="0"/>
                                  </a:rPr>
                                  <m:t>𝜓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altLang="ja-JP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sz="1800" dirty="0"/>
                  <a:t>である。（</a:t>
                </a:r>
                <a:r>
                  <a:rPr lang="en-US" altLang="ja-JP" sz="1800" dirty="0">
                    <a:solidFill>
                      <a:srgbClr val="FF0000"/>
                    </a:solidFill>
                  </a:rPr>
                  <a:t>Born</a:t>
                </a:r>
                <a:r>
                  <a:rPr lang="ja-JP" altLang="en-US" sz="1800" dirty="0">
                    <a:solidFill>
                      <a:srgbClr val="FF0000"/>
                    </a:solidFill>
                  </a:rPr>
                  <a:t>の確率規則</a:t>
                </a:r>
                <a:r>
                  <a:rPr lang="ja-JP" altLang="en-US" sz="1800" dirty="0"/>
                  <a:t>）</a:t>
                </a:r>
                <a:endParaRPr lang="en-US" altLang="ja-JP" sz="1800" dirty="0"/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eriod"/>
                </a:pPr>
                <a:r>
                  <a:rPr lang="ja-JP" altLang="en-US" sz="1800" dirty="0"/>
                  <a:t>測定直後、この量子系は、固有値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sz="18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ja-JP" altLang="en-US" sz="1800" dirty="0"/>
                  <a:t>を持つサブ空間に射影される状態に残される。（</a:t>
                </a:r>
                <a:r>
                  <a:rPr lang="ja-JP" altLang="en-US" sz="1800" dirty="0">
                    <a:solidFill>
                      <a:srgbClr val="FF0000"/>
                    </a:solidFill>
                  </a:rPr>
                  <a:t>波束の収縮</a:t>
                </a:r>
                <a:r>
                  <a:rPr lang="ja-JP" altLang="en-US" sz="1800" dirty="0"/>
                  <a:t>）</a:t>
                </a:r>
                <a:endParaRPr lang="en-US" altLang="ja-JP" sz="1800" dirty="0"/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eriod"/>
                </a:pPr>
                <a:r>
                  <a:rPr lang="ja-JP" altLang="en-US" sz="1800" dirty="0"/>
                  <a:t>閉じた量子系の、時刻</a:t>
                </a:r>
                <a14:m>
                  <m:oMath xmlns:m="http://schemas.openxmlformats.org/officeDocument/2006/math">
                    <m:r>
                      <a:rPr lang="ja-JP" altLang="en-US" sz="1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18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sz="1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1800" dirty="0"/>
                  <a:t>における状態ベクトルを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altLang="ja-JP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altLang="ja-JP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1800" b="0" i="1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  <m:d>
                              <m:dPr>
                                <m:ctrlPr>
                                  <a:rPr lang="en-US" altLang="ja-JP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ja-JP" altLang="en-US" sz="1800" i="1" dirty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r>
                  <a:rPr lang="ja-JP" altLang="en-US" sz="1800" dirty="0"/>
                  <a:t> と書くと、その</a:t>
                </a:r>
                <a:r>
                  <a:rPr lang="ja-JP" altLang="en-US" sz="1800" dirty="0">
                    <a:solidFill>
                      <a:srgbClr val="FF0000"/>
                    </a:solidFill>
                  </a:rPr>
                  <a:t>時間発展</a:t>
                </a:r>
                <a:r>
                  <a:rPr lang="ja-JP" altLang="en-US" sz="1800" dirty="0"/>
                  <a:t>は、次のシュレーディンガー方程式で記述される：</a:t>
                </a:r>
                <a:br>
                  <a:rPr lang="en-US" altLang="ja-JP" sz="1800" dirty="0"/>
                </a:br>
                <a14:m>
                  <m:oMath xmlns:m="http://schemas.openxmlformats.org/officeDocument/2006/math">
                    <m:r>
                      <a:rPr lang="en-US" altLang="ja-JP" sz="18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ja-JP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ℏ</m:t>
                    </m:r>
                    <m:f>
                      <m:fPr>
                        <m:ctrlPr>
                          <a:rPr lang="en-US" altLang="ja-JP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altLang="ja-JP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  <m:d>
                      <m:dPr>
                        <m:begChr m:val=""/>
                        <m:endChr m:val="⟩"/>
                        <m:ctrlPr>
                          <a:rPr lang="en-US" altLang="ja-JP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altLang="ja-JP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1800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  <m:d>
                              <m:dPr>
                                <m:ctrlPr>
                                  <a:rPr lang="en-US" altLang="ja-JP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ja-JP" altLang="en-US" sz="1800" i="1" dirty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d>
                    <m:r>
                      <a:rPr lang="en-US" altLang="ja-JP" sz="1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altLang="ja-JP" sz="1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1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</m:acc>
                    <m:d>
                      <m:dPr>
                        <m:begChr m:val=""/>
                        <m:endChr m:val="⟩"/>
                        <m:ctrlPr>
                          <a:rPr lang="en-US" altLang="ja-JP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altLang="ja-JP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1800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  <m:d>
                              <m:dPr>
                                <m:ctrlPr>
                                  <a:rPr lang="en-US" altLang="ja-JP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18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d>
                    <m:r>
                      <a:rPr lang="en-US" altLang="ja-JP" sz="1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d>
                      <m:dPr>
                        <m:begChr m:val=""/>
                        <m:endChr m:val="⟩"/>
                        <m:ctrlPr>
                          <a:rPr lang="en-US" altLang="ja-JP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altLang="ja-JP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1800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  <m:d>
                              <m:dPr>
                                <m:ctrlPr>
                                  <a:rPr lang="en-US" altLang="ja-JP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ja-JP" altLang="en-US" sz="1800" i="1" dirty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d>
                    <m:r>
                      <a:rPr lang="en-US" altLang="ja-JP" sz="18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ja-JP" sz="1800" b="0" i="0" dirty="0" smtClean="0">
                        <a:latin typeface="Cambria Math" panose="02040503050406030204" pitchFamily="18" charset="0"/>
                      </a:rPr>
                      <m:t>e</m:t>
                    </m:r>
                    <m:r>
                      <m:rPr>
                        <m:sty m:val="p"/>
                      </m:rPr>
                      <a:rPr lang="en-US" altLang="ja-JP" sz="1800" dirty="0">
                        <a:latin typeface="Cambria Math" panose="02040503050406030204" pitchFamily="18" charset="0"/>
                      </a:rPr>
                      <m:t>xp</m:t>
                    </m:r>
                    <m:d>
                      <m:dPr>
                        <m:begChr m:val="{"/>
                        <m:endChr m:val="}"/>
                        <m:ctrlPr>
                          <a:rPr lang="en-US" altLang="ja-JP" sz="1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1800" i="1" dirty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ja-JP" sz="1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18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US" altLang="ja-JP" sz="1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ℏ</m:t>
                            </m:r>
                          </m:den>
                        </m:f>
                        <m:acc>
                          <m:accPr>
                            <m:chr m:val="̂"/>
                            <m:ctrlPr>
                              <a:rPr lang="en-US" altLang="ja-JP" sz="1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1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e>
                        </m:acc>
                        <m:d>
                          <m:dPr>
                            <m:ctrlPr>
                              <a:rPr lang="en-US" altLang="ja-JP" sz="1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1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ja-JP" sz="1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ja-JP" sz="1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1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ja-JP" sz="1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altLang="ja-JP" sz="1800" i="1" dirty="0">
                        <a:latin typeface="Cambria Math" panose="02040503050406030204" pitchFamily="18" charset="0"/>
                      </a:rPr>
                      <m:t>⁡</m:t>
                    </m:r>
                    <m:d>
                      <m:dPr>
                        <m:begChr m:val=""/>
                        <m:endChr m:val="⟩"/>
                        <m:ctrlPr>
                          <a:rPr lang="en-US" altLang="ja-JP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altLang="ja-JP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1800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  <m:d>
                              <m:dPr>
                                <m:ctrlPr>
                                  <a:rPr lang="en-US" altLang="ja-JP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ja-JP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ja-JP" sz="1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d>
                  </m:oMath>
                </a14:m>
                <a:br>
                  <a:rPr lang="en-US" altLang="ja-JP" sz="1800" dirty="0"/>
                </a:br>
                <a:r>
                  <a:rPr lang="en-US" altLang="ja-JP" sz="1800" dirty="0"/>
                  <a:t> </a:t>
                </a:r>
                <a:r>
                  <a:rPr lang="ja-JP" altLang="en-US" sz="1800" dirty="0"/>
                  <a:t>ただし、</a:t>
                </a:r>
                <a:r>
                  <a:rPr lang="en-US" altLang="ja-JP" sz="1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ja-JP" sz="1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1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</m:acc>
                  </m:oMath>
                </a14:m>
                <a:r>
                  <a:rPr lang="ja-JP" altLang="en-US" sz="1800" dirty="0"/>
                  <a:t>は系のエネルギーを表すエルミート演算子で、ハミルトニアン</a:t>
                </a:r>
                <a:r>
                  <a:rPr lang="en-US" altLang="ja-JP" sz="1800" dirty="0"/>
                  <a:t> </a:t>
                </a:r>
                <a:r>
                  <a:rPr lang="ja-JP" altLang="en-US" sz="1800" dirty="0"/>
                  <a:t>と呼ばれる。</a:t>
                </a:r>
                <a:endParaRPr lang="en-US" altLang="ja-JP" sz="1800" dirty="0"/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eriod"/>
                </a:pPr>
                <a:endParaRPr lang="en-US" altLang="ja-JP" sz="1800" dirty="0"/>
              </a:p>
              <a:p>
                <a:pPr marL="514350" indent="-514350">
                  <a:lnSpc>
                    <a:spcPct val="100000"/>
                  </a:lnSpc>
                  <a:buFont typeface="+mj-lt"/>
                  <a:buAutoNum type="arabicPeriod"/>
                </a:pPr>
                <a:endParaRPr lang="en-US" altLang="ja-JP" sz="1800" dirty="0"/>
              </a:p>
              <a:p>
                <a:pPr marL="514350" indent="-514350">
                  <a:lnSpc>
                    <a:spcPct val="100000"/>
                  </a:lnSpc>
                  <a:buFont typeface="+mj-lt"/>
                  <a:buAutoNum type="arabicPeriod"/>
                </a:pPr>
                <a:endParaRPr lang="en-US" altLang="ja-JP" sz="1800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kumimoji="1" lang="ja-JP" altLang="en-US" sz="1800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D5E6F7E-9B4F-4329-81A3-0CE93D0497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1626" y="594988"/>
                <a:ext cx="8780745" cy="6263012"/>
              </a:xfrm>
              <a:blipFill>
                <a:blip r:embed="rId3"/>
                <a:stretch>
                  <a:fillRect l="-625" t="-779" r="-22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5C20A0-E369-4A9E-9FCD-CEEB2A862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62702"/>
            <a:ext cx="2057400" cy="365125"/>
          </a:xfrm>
        </p:spPr>
        <p:txBody>
          <a:bodyPr/>
          <a:lstStyle/>
          <a:p>
            <a:fld id="{CCC2B3C8-B7FE-420E-AD8C-9B6385D9F9A2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FFBEB1-A701-486E-8591-BD6219A0BAAA}"/>
              </a:ext>
            </a:extLst>
          </p:cNvPr>
          <p:cNvSpPr txBox="1"/>
          <p:nvPr/>
        </p:nvSpPr>
        <p:spPr>
          <a:xfrm>
            <a:off x="0" y="20582"/>
            <a:ext cx="10198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/>
              <a:t>Jun </a:t>
            </a:r>
            <a:r>
              <a:rPr kumimoji="1" lang="en-US" altLang="ja-JP" sz="1000" dirty="0"/>
              <a:t>Saito, rev.3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74610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393</Words>
  <Application>Microsoft Office PowerPoint</Application>
  <PresentationFormat>画面に合わせる 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Lucida Calligraphy</vt:lpstr>
      <vt:lpstr>Office テーマ</vt:lpstr>
      <vt:lpstr>量子論の公理系（簡略）　</vt:lpstr>
      <vt:lpstr>量子論の公理系（詳細）　元資料はここ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量子力学　五つの公理</dc:title>
  <dc:creator>Saito Jun</dc:creator>
  <cp:lastModifiedBy>Saito Jun</cp:lastModifiedBy>
  <cp:revision>38</cp:revision>
  <cp:lastPrinted>2020-05-29T04:42:16Z</cp:lastPrinted>
  <dcterms:created xsi:type="dcterms:W3CDTF">2019-09-24T06:53:14Z</dcterms:created>
  <dcterms:modified xsi:type="dcterms:W3CDTF">2020-08-30T22:54:08Z</dcterms:modified>
</cp:coreProperties>
</file>